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8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B00"/>
    <a:srgbClr val="FFCA2A"/>
    <a:srgbClr val="A3F1FB"/>
    <a:srgbClr val="FF5050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73"/>
    <p:restoredTop sz="94641"/>
  </p:normalViewPr>
  <p:slideViewPr>
    <p:cSldViewPr snapToGrid="0">
      <p:cViewPr varScale="1">
        <p:scale>
          <a:sx n="110" d="100"/>
          <a:sy n="110" d="100"/>
        </p:scale>
        <p:origin x="139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746D35-D18C-4D7B-B6DC-1F9451C896C7}"/>
              </a:ext>
            </a:extLst>
          </p:cNvPr>
          <p:cNvSpPr txBox="1"/>
          <p:nvPr/>
        </p:nvSpPr>
        <p:spPr>
          <a:xfrm>
            <a:off x="2183449" y="1480083"/>
            <a:ext cx="8637902" cy="647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Monkey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Dog</a:t>
            </a:r>
            <a:endParaRPr kumimoji="0" lang="zh-CN" altLang="en-US" sz="13800" b="1" i="0" u="none" strike="noStrike" cap="none" spc="0" normalizeH="0" baseline="0" dirty="0">
              <a:ln>
                <a:noFill/>
              </a:ln>
              <a:solidFill>
                <a:srgbClr val="FFCA2A"/>
              </a:solidFill>
              <a:effectLst/>
              <a:uFillTx/>
              <a:latin typeface="Stencil" panose="040409050D0802020404" pitchFamily="82" charset="0"/>
              <a:sym typeface="Helvetica Neue"/>
            </a:endParaRPr>
          </a:p>
        </p:txBody>
      </p:sp>
      <p:sp>
        <p:nvSpPr>
          <p:cNvPr id="119" name="产品汪与程序猿之战"/>
          <p:cNvSpPr txBox="1"/>
          <p:nvPr/>
        </p:nvSpPr>
        <p:spPr>
          <a:xfrm>
            <a:off x="1781820" y="3816946"/>
            <a:ext cx="9324089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r>
              <a:rPr lang="zh-CN" altLang="en-US" sz="9600" b="1" dirty="0">
                <a:solidFill>
                  <a:schemeClr val="tx1"/>
                </a:solidFill>
              </a:rPr>
              <a:t>程序猿</a:t>
            </a:r>
            <a:r>
              <a:rPr lang="en-US" altLang="zh-CN" sz="9600" b="1" dirty="0">
                <a:solidFill>
                  <a:schemeClr val="tx1"/>
                </a:solidFill>
              </a:rPr>
              <a:t> </a:t>
            </a:r>
            <a:r>
              <a:rPr lang="en-US" altLang="zh-CN" sz="9600" b="1" dirty="0">
                <a:solidFill>
                  <a:schemeClr val="tx1"/>
                </a:solidFill>
                <a:latin typeface="Broadway" panose="04040905080B02020502" pitchFamily="82" charset="0"/>
              </a:rPr>
              <a:t>vs </a:t>
            </a:r>
            <a:r>
              <a:rPr lang="zh-CN" altLang="en-US" sz="8800" b="1" dirty="0">
                <a:solidFill>
                  <a:schemeClr val="tx1"/>
                </a:solidFill>
              </a:rPr>
              <a:t>产品汪</a:t>
            </a:r>
            <a:endParaRPr sz="8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后端开发主要工作：…"/>
          <p:cNvSpPr txBox="1"/>
          <p:nvPr/>
        </p:nvSpPr>
        <p:spPr>
          <a:xfrm>
            <a:off x="1378020" y="4100280"/>
            <a:ext cx="4257576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后端开发主要工作</a:t>
            </a: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业务逻辑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数据库相关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服务器性能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7" name="前端开发主要工作：…"/>
          <p:cNvSpPr txBox="1"/>
          <p:nvPr/>
        </p:nvSpPr>
        <p:spPr>
          <a:xfrm>
            <a:off x="7803254" y="4100280"/>
            <a:ext cx="4257576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前端开发主要工作</a:t>
            </a: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界面开发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交互逻辑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与后端互通数据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5A54C0-08BC-4316-ADFB-3A5630699B79}"/>
              </a:ext>
            </a:extLst>
          </p:cNvPr>
          <p:cNvSpPr txBox="1"/>
          <p:nvPr/>
        </p:nvSpPr>
        <p:spPr>
          <a:xfrm>
            <a:off x="767372" y="1296871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BACK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FD912F-DC72-4FD7-A009-A3BD90317902}"/>
              </a:ext>
            </a:extLst>
          </p:cNvPr>
          <p:cNvSpPr txBox="1"/>
          <p:nvPr/>
        </p:nvSpPr>
        <p:spPr>
          <a:xfrm>
            <a:off x="6750346" y="1441554"/>
            <a:ext cx="5726783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FRONT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04.png" descr="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050" y="3028950"/>
            <a:ext cx="5092700" cy="290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675" y="614853"/>
            <a:ext cx="1371854" cy="1810847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假设现在你的网站登录和注册只能使用，邮箱+密码的方式，…"/>
          <p:cNvSpPr txBox="1"/>
          <p:nvPr/>
        </p:nvSpPr>
        <p:spPr>
          <a:xfrm>
            <a:off x="2508839" y="1038092"/>
            <a:ext cx="9216315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假设现在你的网站登录和注册只能使用邮箱+密码的方式</a:t>
            </a:r>
            <a:r>
              <a:rPr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algn="l"/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新需求</a:t>
            </a:r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要新增手机+验证码的登录注册功能</a:t>
            </a:r>
            <a:r>
              <a:rPr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212" name="05.png" descr="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8950" y="3105150"/>
            <a:ext cx="5168900" cy="275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06.png" descr="0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64350" y="6534150"/>
            <a:ext cx="5118100" cy="283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CF01239-898C-4D43-8F3B-0173608C273B}"/>
              </a:ext>
            </a:extLst>
          </p:cNvPr>
          <p:cNvSpPr txBox="1"/>
          <p:nvPr/>
        </p:nvSpPr>
        <p:spPr>
          <a:xfrm rot="18969476">
            <a:off x="-1246623" y="422984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ONE </a:t>
            </a:r>
          </a:p>
        </p:txBody>
      </p:sp>
      <p:sp>
        <p:nvSpPr>
          <p:cNvPr id="215" name="后端开发要干的：…"/>
          <p:cNvSpPr txBox="1"/>
          <p:nvPr/>
        </p:nvSpPr>
        <p:spPr>
          <a:xfrm>
            <a:off x="997695" y="4033606"/>
            <a:ext cx="6283771" cy="2978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后端开发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的任务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修改数据库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修改用户基础信息接口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修改现有的登录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新增发送短信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短信验证两个接口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6" name="前端开发要干的：…"/>
          <p:cNvSpPr txBox="1"/>
          <p:nvPr/>
        </p:nvSpPr>
        <p:spPr>
          <a:xfrm>
            <a:off x="7802085" y="4033606"/>
            <a:ext cx="4205020" cy="356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前端开发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的任务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修改登录注册界面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两种方式的切换交互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输入内容的校验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已发送倒计时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调用后端新接口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7" name="一眼就能看出来的"/>
          <p:cNvSpPr txBox="1"/>
          <p:nvPr/>
        </p:nvSpPr>
        <p:spPr>
          <a:xfrm>
            <a:off x="1190461" y="1102084"/>
            <a:ext cx="68736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一眼就能看出来的</a:t>
            </a:r>
            <a:endParaRPr sz="6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0" name="Picture 2" descr="https://timgsa.baidu.com/timg?image&amp;quality=80&amp;size=b9999_10000&amp;sec=1550169610758&amp;di=7364b2389f8f69f4524728dc006b263e&amp;imgtype=0&amp;src=http%3A%2F%2Fimg.pconline.com.cn%2Fimages%2Fupload%2Fupc%2Ftx%2Fpiebbs%2F1401%2F17%2Fc0%2F30644927_1389935481683_1024x1024it.jpg">
            <a:extLst>
              <a:ext uri="{FF2B5EF4-FFF2-40B4-BE49-F238E27FC236}">
                <a16:creationId xmlns:a16="http://schemas.microsoft.com/office/drawing/2014/main" id="{FCD2B1E4-C084-4807-9999-C299187E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32" y="684659"/>
            <a:ext cx="2220209" cy="248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80637A2-4463-49C0-9861-A221FFD7DEBC}"/>
              </a:ext>
            </a:extLst>
          </p:cNvPr>
          <p:cNvSpPr txBox="1"/>
          <p:nvPr/>
        </p:nvSpPr>
        <p:spPr>
          <a:xfrm rot="18969476">
            <a:off x="-1015129" y="370898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TWO </a:t>
            </a:r>
          </a:p>
        </p:txBody>
      </p:sp>
      <p:sp>
        <p:nvSpPr>
          <p:cNvPr id="219" name="用户修改绑定手机号功能…"/>
          <p:cNvSpPr txBox="1"/>
          <p:nvPr/>
        </p:nvSpPr>
        <p:spPr>
          <a:xfrm>
            <a:off x="2203323" y="4142140"/>
            <a:ext cx="8262490" cy="2959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40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用户修改绑定手机号功能</a:t>
            </a:r>
            <a:endParaRPr sz="40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40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用户通过任一一种方式注册，都可以绑定另外一种方式联系方式</a:t>
            </a:r>
            <a:endParaRPr sz="40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40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通过手机验证码方式修改登录密码</a:t>
            </a:r>
            <a:endParaRPr sz="40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0" name="第二眼才能看出来的"/>
          <p:cNvSpPr txBox="1"/>
          <p:nvPr/>
        </p:nvSpPr>
        <p:spPr>
          <a:xfrm>
            <a:off x="1769196" y="1208053"/>
            <a:ext cx="68736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b="0" dirty="0" err="1">
                <a:latin typeface="迷你简平黑"/>
              </a:rPr>
              <a:t>二眼才能看出来的</a:t>
            </a:r>
            <a:endParaRPr sz="6600" b="0" dirty="0">
              <a:latin typeface="迷你简平黑"/>
            </a:endParaRP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6531" y="1208053"/>
            <a:ext cx="2411427" cy="1533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E763546-B450-49D3-BCC7-23053780F80A}"/>
              </a:ext>
            </a:extLst>
          </p:cNvPr>
          <p:cNvSpPr txBox="1"/>
          <p:nvPr/>
        </p:nvSpPr>
        <p:spPr>
          <a:xfrm rot="18969476">
            <a:off x="-1342398" y="986160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THREE </a:t>
            </a:r>
          </a:p>
        </p:txBody>
      </p:sp>
      <p:sp>
        <p:nvSpPr>
          <p:cNvPr id="223" name="如果用户相关接口有外部使用者，需要非常谨慎，及时通知到使用者，并且要保障兼容性。…"/>
          <p:cNvSpPr txBox="1"/>
          <p:nvPr/>
        </p:nvSpPr>
        <p:spPr>
          <a:xfrm>
            <a:off x="1101956" y="4237560"/>
            <a:ext cx="10800887" cy="4436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如果用户相关接口有外部使用者，需要非常谨慎，及时通知到使用者，并且要保障兼容性</a:t>
            </a:r>
            <a:r>
              <a:rPr sz="40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如果有用户搜索功能，要支持邮箱及手机号都能搜索到</a:t>
            </a:r>
            <a:r>
              <a:rPr sz="40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用户中心的展示内容和交互也要一起变更</a:t>
            </a:r>
            <a:r>
              <a:rPr sz="40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如果这个产品是可以多端使用的，怎么处理</a:t>
            </a:r>
            <a:r>
              <a:rPr sz="4000" b="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224" name="第三眼才能看出来的"/>
          <p:cNvSpPr txBox="1"/>
          <p:nvPr/>
        </p:nvSpPr>
        <p:spPr>
          <a:xfrm>
            <a:off x="1268308" y="1678206"/>
            <a:ext cx="689932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dirty="0" err="1">
                <a:latin typeface="黑体" panose="02010609060101010101" pitchFamily="49" charset="-122"/>
                <a:ea typeface="黑体" panose="02010609060101010101" pitchFamily="49" charset="-122"/>
              </a:rPr>
              <a:t>三眼才能看出来的</a:t>
            </a:r>
            <a:endParaRPr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8293" y="950766"/>
            <a:ext cx="3432457" cy="2573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然后…"/>
          <p:cNvSpPr txBox="1"/>
          <p:nvPr/>
        </p:nvSpPr>
        <p:spPr>
          <a:xfrm>
            <a:off x="4604444" y="1123821"/>
            <a:ext cx="3795912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然后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研发评估了一下工时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8" name="前端（2PD）：…"/>
          <p:cNvSpPr txBox="1"/>
          <p:nvPr/>
        </p:nvSpPr>
        <p:spPr>
          <a:xfrm>
            <a:off x="2806700" y="2918346"/>
            <a:ext cx="2962349" cy="21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前端（2PD）：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新增界面样式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新旧界面切换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输入内容校验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调用登录</a:t>
            </a: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9" name="后端（3PD）：…"/>
          <p:cNvSpPr txBox="1"/>
          <p:nvPr/>
        </p:nvSpPr>
        <p:spPr>
          <a:xfrm>
            <a:off x="7199936" y="2876561"/>
            <a:ext cx="3949799" cy="21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后端（3PD）：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修改数据库的用户表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修改用户基础信息底层接口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修改现有登录</a:t>
            </a: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新增发送短信验证码接口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0" name="测试（3PD）：…"/>
          <p:cNvSpPr txBox="1"/>
          <p:nvPr/>
        </p:nvSpPr>
        <p:spPr>
          <a:xfrm>
            <a:off x="2806700" y="5360420"/>
            <a:ext cx="6206827" cy="1737207"/>
          </a:xfrm>
          <a:prstGeom prst="rect">
            <a:avLst/>
          </a:prstGeom>
          <a:solidFill>
            <a:srgbClr val="FFBB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测试登录及注册所有流程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测试界面在各个浏览器和操作系统下的兼容性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测试所有与用户信息相关的接口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1" name="总工作量是8PD"/>
          <p:cNvSpPr txBox="1"/>
          <p:nvPr/>
        </p:nvSpPr>
        <p:spPr>
          <a:xfrm>
            <a:off x="5112206" y="8086830"/>
            <a:ext cx="215443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总工作量是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9AF7F9-3A0C-4CCF-84DA-496DE49E00F7}"/>
              </a:ext>
            </a:extLst>
          </p:cNvPr>
          <p:cNvSpPr txBox="1"/>
          <p:nvPr/>
        </p:nvSpPr>
        <p:spPr>
          <a:xfrm>
            <a:off x="6015804" y="7271222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000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8PD 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7400" y="32385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ne"/>
          <p:cNvSpPr/>
          <p:nvPr/>
        </p:nvSpPr>
        <p:spPr>
          <a:xfrm flipH="1">
            <a:off x="7862688" y="3025080"/>
            <a:ext cx="278756" cy="6991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5" name="PM"/>
          <p:cNvSpPr txBox="1"/>
          <p:nvPr/>
        </p:nvSpPr>
        <p:spPr>
          <a:xfrm>
            <a:off x="7894472" y="2436470"/>
            <a:ext cx="5940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一个可能会引起血案的事情"/>
          <p:cNvSpPr txBox="1"/>
          <p:nvPr/>
        </p:nvSpPr>
        <p:spPr>
          <a:xfrm>
            <a:off x="3055943" y="2131503"/>
            <a:ext cx="689291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dirty="0" err="1">
                <a:latin typeface="黑体" panose="02010609060101010101" pitchFamily="49" charset="-122"/>
                <a:ea typeface="黑体" panose="02010609060101010101" pitchFamily="49" charset="-122"/>
              </a:rPr>
              <a:t>一个可能会引起血案的</a:t>
            </a: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话题</a:t>
            </a:r>
            <a:endParaRPr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098" name="Picture 2" descr="https://timgsa.baidu.com/timg?image&amp;quality=80&amp;size=b9999_10000&amp;sec=1550170303238&amp;di=e9b5e14a0039892ebd8a4037ff9bd33d&amp;imgtype=0&amp;src=http%3A%2F%2Fp3.so.qhimgs1.com%2Ft019ea8329a8da51a13.jpg">
            <a:extLst>
              <a:ext uri="{FF2B5EF4-FFF2-40B4-BE49-F238E27FC236}">
                <a16:creationId xmlns:a16="http://schemas.microsoft.com/office/drawing/2014/main" id="{B641B228-92FC-45AD-8E25-58D03072E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26" y="3946846"/>
            <a:ext cx="3894339" cy="242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unknown.jpg" descr="unknow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5735300" cy="97917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"/>
          <p:cNvSpPr txBox="1"/>
          <p:nvPr/>
        </p:nvSpPr>
        <p:spPr>
          <a:xfrm>
            <a:off x="0" y="-228601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修改的代价"/>
          <p:cNvSpPr txBox="1"/>
          <p:nvPr/>
        </p:nvSpPr>
        <p:spPr>
          <a:xfrm>
            <a:off x="5164694" y="418522"/>
            <a:ext cx="267541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修改的代价</a:t>
            </a:r>
            <a:endParaRPr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43" name="10.png" descr="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887" y="1313482"/>
            <a:ext cx="10089720" cy="7890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1139" y="2425539"/>
            <a:ext cx="4902522" cy="4902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研发怕改需求"/>
          <p:cNvSpPr txBox="1"/>
          <p:nvPr/>
        </p:nvSpPr>
        <p:spPr>
          <a:xfrm>
            <a:off x="2635250" y="2241550"/>
            <a:ext cx="19431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 err="1"/>
              <a:t>研发怕改需求</a:t>
            </a:r>
            <a:endParaRPr dirty="0"/>
          </a:p>
        </p:txBody>
      </p:sp>
      <p:sp>
        <p:nvSpPr>
          <p:cNvPr id="246" name="研发不怕改需求"/>
          <p:cNvSpPr txBox="1"/>
          <p:nvPr/>
        </p:nvSpPr>
        <p:spPr>
          <a:xfrm>
            <a:off x="2482849" y="5276850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研发不怕改需求</a:t>
            </a:r>
          </a:p>
        </p:txBody>
      </p:sp>
      <p:sp>
        <p:nvSpPr>
          <p:cNvPr id="247" name="怕的是频繁而无理由的改动"/>
          <p:cNvSpPr txBox="1"/>
          <p:nvPr/>
        </p:nvSpPr>
        <p:spPr>
          <a:xfrm>
            <a:off x="6635750" y="2241550"/>
            <a:ext cx="37719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怕的是频繁而无理由的改动</a:t>
            </a:r>
          </a:p>
        </p:txBody>
      </p:sp>
      <p:sp>
        <p:nvSpPr>
          <p:cNvPr id="248" name="只要有合理的说明和改动的时间"/>
          <p:cNvSpPr txBox="1"/>
          <p:nvPr/>
        </p:nvSpPr>
        <p:spPr>
          <a:xfrm>
            <a:off x="6153150" y="5276850"/>
            <a:ext cx="43815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只要有合理的说明和改动的时间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深入的看一点"/>
          <p:cNvSpPr txBox="1"/>
          <p:nvPr/>
        </p:nvSpPr>
        <p:spPr>
          <a:xfrm>
            <a:off x="5530850" y="971550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深入的看一点</a:t>
            </a:r>
          </a:p>
        </p:txBody>
      </p:sp>
      <p:sp>
        <p:nvSpPr>
          <p:cNvPr id="251" name="双方关注点不同"/>
          <p:cNvSpPr txBox="1"/>
          <p:nvPr/>
        </p:nvSpPr>
        <p:spPr>
          <a:xfrm>
            <a:off x="5378450" y="2927350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双方关注点不同</a:t>
            </a:r>
          </a:p>
        </p:txBody>
      </p:sp>
      <p:sp>
        <p:nvSpPr>
          <p:cNvPr id="252" name="PM关心：…"/>
          <p:cNvSpPr txBox="1"/>
          <p:nvPr/>
        </p:nvSpPr>
        <p:spPr>
          <a:xfrm>
            <a:off x="2046782" y="4878729"/>
            <a:ext cx="2942236" cy="1367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PM关心：</a:t>
            </a:r>
          </a:p>
          <a:p>
            <a:r>
              <a:t>需求能不能尽快上线</a:t>
            </a:r>
          </a:p>
          <a:p>
            <a:r>
              <a:t>上线以后效果怎么样</a:t>
            </a:r>
          </a:p>
        </p:txBody>
      </p:sp>
      <p:sp>
        <p:nvSpPr>
          <p:cNvPr id="253" name="研发关心：…"/>
          <p:cNvSpPr txBox="1"/>
          <p:nvPr/>
        </p:nvSpPr>
        <p:spPr>
          <a:xfrm>
            <a:off x="7156449" y="4883149"/>
            <a:ext cx="5295901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研发关心：</a:t>
            </a:r>
          </a:p>
          <a:p>
            <a:r>
              <a:t>代码如何写会更好？</a:t>
            </a:r>
          </a:p>
          <a:p>
            <a:r>
              <a:t>这些改动是否会给系统带来不良影响？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再深入一点"/>
          <p:cNvSpPr txBox="1"/>
          <p:nvPr/>
        </p:nvSpPr>
        <p:spPr>
          <a:xfrm>
            <a:off x="5683250" y="1619250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再深入一点</a:t>
            </a:r>
          </a:p>
        </p:txBody>
      </p:sp>
      <p:sp>
        <p:nvSpPr>
          <p:cNvPr id="256" name="你们的绩效评判天生对立啊，兄dei！"/>
          <p:cNvSpPr txBox="1"/>
          <p:nvPr/>
        </p:nvSpPr>
        <p:spPr>
          <a:xfrm>
            <a:off x="3939336" y="3194050"/>
            <a:ext cx="512612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你们的绩效评判天生对立啊，兄dei！</a:t>
            </a:r>
          </a:p>
        </p:txBody>
      </p:sp>
      <p:sp>
        <p:nvSpPr>
          <p:cNvPr id="257" name="PM的绩效：…"/>
          <p:cNvSpPr txBox="1"/>
          <p:nvPr/>
        </p:nvSpPr>
        <p:spPr>
          <a:xfrm>
            <a:off x="1792782" y="4768850"/>
            <a:ext cx="3551836" cy="1367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PM的绩效：</a:t>
            </a:r>
          </a:p>
          <a:p>
            <a:r>
              <a:t>本季度增加了多少用户？</a:t>
            </a:r>
          </a:p>
          <a:p>
            <a:r>
              <a:t>用户留存率提高了多少？</a:t>
            </a:r>
          </a:p>
        </p:txBody>
      </p:sp>
      <p:sp>
        <p:nvSpPr>
          <p:cNvPr id="258" name="研发的绩效：…"/>
          <p:cNvSpPr txBox="1"/>
          <p:nvPr/>
        </p:nvSpPr>
        <p:spPr>
          <a:xfrm>
            <a:off x="7256576" y="4768850"/>
            <a:ext cx="3495448" cy="1367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研发的绩效：</a:t>
            </a:r>
          </a:p>
          <a:p>
            <a:r>
              <a:t>本季度bug数量有多少？</a:t>
            </a:r>
          </a:p>
          <a:p>
            <a:r>
              <a:t>系统性能提高了多少？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站在更高的角度去看待问题"/>
          <p:cNvSpPr txBox="1"/>
          <p:nvPr/>
        </p:nvSpPr>
        <p:spPr>
          <a:xfrm>
            <a:off x="4616449" y="2178050"/>
            <a:ext cx="3771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站在更高的角度去看待问题</a:t>
            </a:r>
          </a:p>
        </p:txBody>
      </p:sp>
      <p:sp>
        <p:nvSpPr>
          <p:cNvPr id="261" name="如果你是公司CEO，如何看待这个矛盾？"/>
          <p:cNvSpPr txBox="1"/>
          <p:nvPr/>
        </p:nvSpPr>
        <p:spPr>
          <a:xfrm>
            <a:off x="3676599" y="4311650"/>
            <a:ext cx="565160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如果你是公司CEO，如何看待这个矛盾？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问题本质在于…"/>
          <p:cNvSpPr txBox="1"/>
          <p:nvPr/>
        </p:nvSpPr>
        <p:spPr>
          <a:xfrm>
            <a:off x="1443955" y="1170127"/>
            <a:ext cx="10116890" cy="7413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2600" b="0"/>
            </a:pPr>
            <a:r>
              <a:t>问题本质在于</a:t>
            </a:r>
          </a:p>
          <a:p>
            <a:pPr algn="l">
              <a:spcBef>
                <a:spcPts val="4200"/>
              </a:spcBef>
              <a:defRPr sz="2600" b="0"/>
            </a:pPr>
            <a:r>
              <a:t>这个问题本质上是：一个项目 / 一个部门 / 一家公司 在当下这个阶段的发展侧重问题。</a:t>
            </a: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t>初创阶段：追求用户数量，可以舍弃一定的系统质量去迅速抢占市场。</a:t>
            </a:r>
            <a:endParaRPr>
              <a:solidFill>
                <a:srgbClr val="333333"/>
              </a:solidFill>
            </a:endParaRP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t>发展中阶段：用户增长速度放缓，这时既要保证系统质量，也要保证用户增长。</a:t>
            </a:r>
            <a:endParaRPr>
              <a:solidFill>
                <a:srgbClr val="333333"/>
              </a:solidFill>
            </a:endParaRP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t>成熟阶段：追求用户留存/日活等，这个时候对于系统质量要求非常高，对于产品功能的新增或者改变会很谨慎。</a:t>
            </a:r>
            <a:endParaRPr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学技术的误区"/>
          <p:cNvSpPr txBox="1"/>
          <p:nvPr/>
        </p:nvSpPr>
        <p:spPr>
          <a:xfrm>
            <a:off x="5530850" y="1530350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学技术的误区</a:t>
            </a:r>
          </a:p>
        </p:txBody>
      </p:sp>
      <p:sp>
        <p:nvSpPr>
          <p:cNvPr id="266" name="学技术防怼…"/>
          <p:cNvSpPr txBox="1"/>
          <p:nvPr/>
        </p:nvSpPr>
        <p:spPr>
          <a:xfrm>
            <a:off x="5292725" y="4197349"/>
            <a:ext cx="2419350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</a:pPr>
            <a:r>
              <a:t>学技术防怼</a:t>
            </a:r>
          </a:p>
          <a:p>
            <a:pPr marL="476250" indent="-476250" algn="l">
              <a:buSzPct val="100000"/>
              <a:buAutoNum type="arabicPeriod"/>
            </a:pPr>
            <a:r>
              <a:t>学技术防坑</a:t>
            </a:r>
          </a:p>
          <a:p>
            <a:pPr marL="476250" indent="-476250" algn="l">
              <a:buSzPct val="100000"/>
              <a:buAutoNum type="arabicPeriod"/>
            </a:pPr>
            <a:r>
              <a:t>学技术聊的好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总结"/>
          <p:cNvSpPr txBox="1"/>
          <p:nvPr/>
        </p:nvSpPr>
        <p:spPr>
          <a:xfrm>
            <a:off x="6140450" y="793750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总结</a:t>
            </a:r>
          </a:p>
        </p:txBody>
      </p:sp>
      <p:sp>
        <p:nvSpPr>
          <p:cNvPr id="269" name="三个段子"/>
          <p:cNvSpPr txBox="1"/>
          <p:nvPr/>
        </p:nvSpPr>
        <p:spPr>
          <a:xfrm>
            <a:off x="5835650" y="461645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三个段子</a:t>
            </a:r>
          </a:p>
        </p:txBody>
      </p:sp>
      <p:sp>
        <p:nvSpPr>
          <p:cNvPr id="270" name="一个流程"/>
          <p:cNvSpPr txBox="1"/>
          <p:nvPr/>
        </p:nvSpPr>
        <p:spPr>
          <a:xfrm>
            <a:off x="5835650" y="592455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一个流程</a:t>
            </a:r>
          </a:p>
        </p:txBody>
      </p:sp>
      <p:sp>
        <p:nvSpPr>
          <p:cNvPr id="271" name="一些术语"/>
          <p:cNvSpPr txBox="1"/>
          <p:nvPr/>
        </p:nvSpPr>
        <p:spPr>
          <a:xfrm>
            <a:off x="5835650" y="743585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一些术语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allout"/>
          <p:cNvSpPr/>
          <p:nvPr/>
        </p:nvSpPr>
        <p:spPr>
          <a:xfrm>
            <a:off x="2742933" y="1530617"/>
            <a:ext cx="515421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2" y="0"/>
                </a:moveTo>
                <a:cubicBezTo>
                  <a:pt x="1194" y="0"/>
                  <a:pt x="1074" y="1183"/>
                  <a:pt x="1074" y="2651"/>
                </a:cubicBezTo>
                <a:lnTo>
                  <a:pt x="1074" y="6635"/>
                </a:lnTo>
                <a:lnTo>
                  <a:pt x="0" y="11952"/>
                </a:lnTo>
                <a:lnTo>
                  <a:pt x="1074" y="17270"/>
                </a:lnTo>
                <a:lnTo>
                  <a:pt x="1074" y="18933"/>
                </a:lnTo>
                <a:cubicBezTo>
                  <a:pt x="1074" y="20400"/>
                  <a:pt x="1194" y="21600"/>
                  <a:pt x="1342" y="21600"/>
                </a:cubicBezTo>
                <a:lnTo>
                  <a:pt x="21332" y="21600"/>
                </a:lnTo>
                <a:cubicBezTo>
                  <a:pt x="2148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480" y="0"/>
                  <a:pt x="21332" y="0"/>
                </a:cubicBezTo>
                <a:lnTo>
                  <a:pt x="1342" y="0"/>
                </a:lnTo>
                <a:close/>
              </a:path>
            </a:pathLst>
          </a:custGeom>
          <a:solidFill>
            <a:srgbClr val="FFBB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2193" y="13295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猿哥，这个需求要改一下，很简单的"/>
          <p:cNvSpPr txBox="1"/>
          <p:nvPr/>
        </p:nvSpPr>
        <p:spPr>
          <a:xfrm>
            <a:off x="3095581" y="1551344"/>
            <a:ext cx="4616648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猿哥，这个需求要改一下，很简单的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6904" y="2426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allout"/>
          <p:cNvSpPr/>
          <p:nvPr/>
        </p:nvSpPr>
        <p:spPr>
          <a:xfrm>
            <a:off x="8181460" y="2646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BB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怎么改？"/>
          <p:cNvSpPr txBox="1"/>
          <p:nvPr/>
        </p:nvSpPr>
        <p:spPr>
          <a:xfrm>
            <a:off x="8628539" y="2662808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怎么改</a:t>
            </a:r>
            <a:r>
              <a:rPr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32" name="Callout"/>
          <p:cNvSpPr/>
          <p:nvPr/>
        </p:nvSpPr>
        <p:spPr>
          <a:xfrm>
            <a:off x="2733408" y="3651518"/>
            <a:ext cx="6780982" cy="92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BB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693" y="365150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就是把下面的热门频道换到上面去，里面每一条都多展示一个昵称，然后这个按钮改成红色。"/>
          <p:cNvSpPr txBox="1"/>
          <p:nvPr/>
        </p:nvSpPr>
        <p:spPr>
          <a:xfrm>
            <a:off x="3186789" y="3743962"/>
            <a:ext cx="628130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就是把下面的热门频道换到上面去，里面每一条都多展示一个昵称，然后这个按钮改成红色</a:t>
            </a:r>
            <a:r>
              <a:rPr dirty="0">
                <a:solidFill>
                  <a:schemeClr val="tx1"/>
                </a:solidFill>
              </a:rPr>
              <a:t>。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6904" y="4839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allout"/>
          <p:cNvSpPr/>
          <p:nvPr/>
        </p:nvSpPr>
        <p:spPr>
          <a:xfrm>
            <a:off x="8181460" y="5059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BB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为什么？"/>
          <p:cNvSpPr txBox="1"/>
          <p:nvPr/>
        </p:nvSpPr>
        <p:spPr>
          <a:xfrm>
            <a:off x="8628540" y="5080199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为什么</a:t>
            </a:r>
            <a:r>
              <a:rPr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38" name="Callout"/>
          <p:cNvSpPr/>
          <p:nvPr/>
        </p:nvSpPr>
        <p:spPr>
          <a:xfrm>
            <a:off x="2742933" y="5912118"/>
            <a:ext cx="212526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8" y="0"/>
                </a:moveTo>
                <a:cubicBezTo>
                  <a:pt x="2799" y="0"/>
                  <a:pt x="2509" y="1183"/>
                  <a:pt x="2509" y="2651"/>
                </a:cubicBezTo>
                <a:lnTo>
                  <a:pt x="2509" y="5894"/>
                </a:lnTo>
                <a:lnTo>
                  <a:pt x="0" y="11212"/>
                </a:lnTo>
                <a:lnTo>
                  <a:pt x="2509" y="16513"/>
                </a:lnTo>
                <a:lnTo>
                  <a:pt x="2509" y="18933"/>
                </a:lnTo>
                <a:cubicBezTo>
                  <a:pt x="2509" y="20400"/>
                  <a:pt x="2799" y="21600"/>
                  <a:pt x="3158" y="21600"/>
                </a:cubicBezTo>
                <a:lnTo>
                  <a:pt x="20951" y="21600"/>
                </a:lnTo>
                <a:cubicBezTo>
                  <a:pt x="2131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310" y="0"/>
                  <a:pt x="20951" y="0"/>
                </a:cubicBezTo>
                <a:lnTo>
                  <a:pt x="3158" y="0"/>
                </a:lnTo>
                <a:close/>
              </a:path>
            </a:pathLst>
          </a:custGeom>
          <a:solidFill>
            <a:srgbClr val="FFBB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693" y="57110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老板说的"/>
          <p:cNvSpPr txBox="1"/>
          <p:nvPr/>
        </p:nvSpPr>
        <p:spPr>
          <a:xfrm>
            <a:off x="3186789" y="5951895"/>
            <a:ext cx="1286090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老板说的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1" name="到底为什么？"/>
          <p:cNvSpPr txBox="1"/>
          <p:nvPr/>
        </p:nvSpPr>
        <p:spPr>
          <a:xfrm>
            <a:off x="8361443" y="6900972"/>
            <a:ext cx="1790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到底为什么？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6904" y="71507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allout"/>
          <p:cNvSpPr/>
          <p:nvPr/>
        </p:nvSpPr>
        <p:spPr>
          <a:xfrm>
            <a:off x="3730805" y="6989872"/>
            <a:ext cx="6617495" cy="1244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" y="0"/>
                </a:moveTo>
                <a:cubicBezTo>
                  <a:pt x="93" y="0"/>
                  <a:pt x="0" y="495"/>
                  <a:pt x="0" y="1109"/>
                </a:cubicBezTo>
                <a:lnTo>
                  <a:pt x="0" y="20484"/>
                </a:lnTo>
                <a:cubicBezTo>
                  <a:pt x="0" y="21098"/>
                  <a:pt x="93" y="21600"/>
                  <a:pt x="209" y="21600"/>
                </a:cubicBezTo>
                <a:lnTo>
                  <a:pt x="20551" y="21600"/>
                </a:lnTo>
                <a:cubicBezTo>
                  <a:pt x="20666" y="21600"/>
                  <a:pt x="20759" y="21098"/>
                  <a:pt x="20759" y="20484"/>
                </a:cubicBezTo>
                <a:lnTo>
                  <a:pt x="20759" y="14609"/>
                </a:lnTo>
                <a:lnTo>
                  <a:pt x="21600" y="12384"/>
                </a:lnTo>
                <a:lnTo>
                  <a:pt x="20759" y="10159"/>
                </a:lnTo>
                <a:lnTo>
                  <a:pt x="20759" y="1109"/>
                </a:lnTo>
                <a:cubicBezTo>
                  <a:pt x="20759" y="495"/>
                  <a:pt x="20666" y="0"/>
                  <a:pt x="20551" y="0"/>
                </a:cubicBezTo>
                <a:lnTo>
                  <a:pt x="209" y="0"/>
                </a:lnTo>
                <a:close/>
              </a:path>
            </a:pathLst>
          </a:custGeom>
          <a:solidFill>
            <a:srgbClr val="FFBB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口头：好。…"/>
          <p:cNvSpPr txBox="1"/>
          <p:nvPr/>
        </p:nvSpPr>
        <p:spPr>
          <a:xfrm>
            <a:off x="4013405" y="7053045"/>
            <a:ext cx="605229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FFFFFF"/>
                </a:solidFill>
              </a:defRPr>
            </a:pPr>
            <a:r>
              <a:rPr dirty="0" err="1">
                <a:solidFill>
                  <a:schemeClr val="tx1"/>
                </a:solidFill>
              </a:rPr>
              <a:t>口头：好</a:t>
            </a:r>
            <a:r>
              <a:rPr dirty="0">
                <a:solidFill>
                  <a:schemeClr val="tx1"/>
                </a:solidFill>
              </a:rPr>
              <a:t>。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rPr dirty="0" err="1">
                <a:solidFill>
                  <a:schemeClr val="tx1"/>
                </a:solidFill>
              </a:rPr>
              <a:t>内心：老板说啥就是啥，把你工资给我，我直接问老板算了，要你</a:t>
            </a:r>
            <a:r>
              <a:rPr lang="zh-CN" altLang="en-US" dirty="0">
                <a:solidFill>
                  <a:schemeClr val="tx1"/>
                </a:solidFill>
              </a:rPr>
              <a:t>干嘛</a:t>
            </a:r>
            <a:r>
              <a:rPr dirty="0">
                <a:solidFill>
                  <a:schemeClr val="tx1"/>
                </a:solidFill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allout"/>
          <p:cNvSpPr/>
          <p:nvPr/>
        </p:nvSpPr>
        <p:spPr>
          <a:xfrm>
            <a:off x="2763470" y="1473308"/>
            <a:ext cx="3461545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9" y="0"/>
                </a:moveTo>
                <a:cubicBezTo>
                  <a:pt x="1778" y="0"/>
                  <a:pt x="1600" y="1213"/>
                  <a:pt x="1600" y="2717"/>
                </a:cubicBezTo>
                <a:lnTo>
                  <a:pt x="1600" y="5248"/>
                </a:lnTo>
                <a:lnTo>
                  <a:pt x="0" y="10699"/>
                </a:lnTo>
                <a:lnTo>
                  <a:pt x="1600" y="16149"/>
                </a:lnTo>
                <a:lnTo>
                  <a:pt x="1600" y="18883"/>
                </a:lnTo>
                <a:cubicBezTo>
                  <a:pt x="1600" y="20387"/>
                  <a:pt x="1778" y="21600"/>
                  <a:pt x="1999" y="21600"/>
                </a:cubicBezTo>
                <a:lnTo>
                  <a:pt x="21199" y="21600"/>
                </a:lnTo>
                <a:cubicBezTo>
                  <a:pt x="21420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20" y="0"/>
                  <a:pt x="21199" y="0"/>
                </a:cubicBezTo>
                <a:lnTo>
                  <a:pt x="1999" y="0"/>
                </a:lnTo>
                <a:close/>
              </a:path>
            </a:pathLst>
          </a:custGeom>
          <a:solidFill>
            <a:srgbClr val="FFBB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55" y="126593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这个需求做要几天呢？"/>
          <p:cNvSpPr txBox="1"/>
          <p:nvPr/>
        </p:nvSpPr>
        <p:spPr>
          <a:xfrm>
            <a:off x="3263880" y="1506735"/>
            <a:ext cx="292387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这个需求做要几天呢</a:t>
            </a:r>
            <a:r>
              <a:rPr dirty="0">
                <a:solidFill>
                  <a:schemeClr val="tx1"/>
                </a:solidFill>
              </a:rPr>
              <a:t>？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2478506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allout"/>
          <p:cNvSpPr/>
          <p:nvPr/>
        </p:nvSpPr>
        <p:spPr>
          <a:xfrm>
            <a:off x="5877302" y="2487572"/>
            <a:ext cx="4450954" cy="135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0" y="0"/>
                </a:moveTo>
                <a:cubicBezTo>
                  <a:pt x="138" y="0"/>
                  <a:pt x="0" y="456"/>
                  <a:pt x="0" y="1020"/>
                </a:cubicBezTo>
                <a:lnTo>
                  <a:pt x="0" y="20580"/>
                </a:lnTo>
                <a:cubicBezTo>
                  <a:pt x="0" y="21144"/>
                  <a:pt x="138" y="21600"/>
                  <a:pt x="310" y="21600"/>
                </a:cubicBezTo>
                <a:lnTo>
                  <a:pt x="20036" y="21600"/>
                </a:lnTo>
                <a:cubicBezTo>
                  <a:pt x="20208" y="21600"/>
                  <a:pt x="20346" y="21144"/>
                  <a:pt x="20346" y="20580"/>
                </a:cubicBezTo>
                <a:lnTo>
                  <a:pt x="20346" y="8696"/>
                </a:lnTo>
                <a:lnTo>
                  <a:pt x="21600" y="6649"/>
                </a:lnTo>
                <a:lnTo>
                  <a:pt x="20346" y="4608"/>
                </a:lnTo>
                <a:lnTo>
                  <a:pt x="20346" y="1020"/>
                </a:lnTo>
                <a:cubicBezTo>
                  <a:pt x="20346" y="456"/>
                  <a:pt x="20208" y="0"/>
                  <a:pt x="20036" y="0"/>
                </a:cubicBezTo>
                <a:lnTo>
                  <a:pt x="310" y="0"/>
                </a:lnTo>
                <a:close/>
              </a:path>
            </a:pathLst>
          </a:custGeom>
          <a:solidFill>
            <a:srgbClr val="FFBB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" name="前端1天，后端2天，测试2天，一共5PD，最快上线时间4天以后"/>
          <p:cNvSpPr txBox="1"/>
          <p:nvPr/>
        </p:nvSpPr>
        <p:spPr>
          <a:xfrm>
            <a:off x="6021478" y="2606191"/>
            <a:ext cx="390463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前端1天，后端2天，测试2天，一共5PD，最快上线时间4天以后</a:t>
            </a:r>
          </a:p>
        </p:txBody>
      </p:sp>
      <p:sp>
        <p:nvSpPr>
          <p:cNvPr id="153" name="Callout"/>
          <p:cNvSpPr/>
          <p:nvPr/>
        </p:nvSpPr>
        <p:spPr>
          <a:xfrm>
            <a:off x="2700718" y="4292922"/>
            <a:ext cx="3595910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" y="0"/>
                </a:moveTo>
                <a:cubicBezTo>
                  <a:pt x="1807" y="0"/>
                  <a:pt x="1622" y="1213"/>
                  <a:pt x="1622" y="2717"/>
                </a:cubicBezTo>
                <a:lnTo>
                  <a:pt x="1622" y="5079"/>
                </a:lnTo>
                <a:lnTo>
                  <a:pt x="0" y="10547"/>
                </a:lnTo>
                <a:lnTo>
                  <a:pt x="1622" y="15997"/>
                </a:lnTo>
                <a:lnTo>
                  <a:pt x="1622" y="18883"/>
                </a:lnTo>
                <a:cubicBezTo>
                  <a:pt x="1622" y="20387"/>
                  <a:pt x="1807" y="21600"/>
                  <a:pt x="2038" y="21600"/>
                </a:cubicBezTo>
                <a:lnTo>
                  <a:pt x="21184" y="21600"/>
                </a:lnTo>
                <a:cubicBezTo>
                  <a:pt x="21414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4" y="0"/>
                  <a:pt x="21184" y="0"/>
                </a:cubicBezTo>
                <a:lnTo>
                  <a:pt x="2038" y="0"/>
                </a:lnTo>
                <a:close/>
              </a:path>
            </a:pathLst>
          </a:custGeom>
          <a:solidFill>
            <a:srgbClr val="FFBB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4085544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什么？！要这么久？！"/>
          <p:cNvSpPr txBox="1"/>
          <p:nvPr/>
        </p:nvSpPr>
        <p:spPr>
          <a:xfrm>
            <a:off x="3112136" y="4339049"/>
            <a:ext cx="290804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什么</a:t>
            </a:r>
            <a:r>
              <a:rPr dirty="0">
                <a:solidFill>
                  <a:schemeClr val="tx1"/>
                </a:solidFill>
              </a:rPr>
              <a:t>？！</a:t>
            </a:r>
            <a:r>
              <a:rPr dirty="0" err="1">
                <a:solidFill>
                  <a:schemeClr val="tx1"/>
                </a:solidFill>
              </a:rPr>
              <a:t>要这么久</a:t>
            </a:r>
            <a:r>
              <a:rPr dirty="0">
                <a:solidFill>
                  <a:schemeClr val="tx1"/>
                </a:solidFill>
              </a:rPr>
              <a:t>？！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477573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allout"/>
          <p:cNvSpPr/>
          <p:nvPr/>
        </p:nvSpPr>
        <p:spPr>
          <a:xfrm>
            <a:off x="8198822" y="4995812"/>
            <a:ext cx="2128839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8" y="0"/>
                </a:moveTo>
                <a:cubicBezTo>
                  <a:pt x="28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89" y="21600"/>
                  <a:pt x="648" y="21600"/>
                </a:cubicBezTo>
                <a:lnTo>
                  <a:pt x="18334" y="21600"/>
                </a:lnTo>
                <a:cubicBezTo>
                  <a:pt x="18693" y="21600"/>
                  <a:pt x="18987" y="20387"/>
                  <a:pt x="18987" y="18883"/>
                </a:cubicBezTo>
                <a:lnTo>
                  <a:pt x="18987" y="16402"/>
                </a:lnTo>
                <a:lnTo>
                  <a:pt x="21600" y="10952"/>
                </a:lnTo>
                <a:lnTo>
                  <a:pt x="18987" y="5501"/>
                </a:lnTo>
                <a:lnTo>
                  <a:pt x="18987" y="2717"/>
                </a:lnTo>
                <a:cubicBezTo>
                  <a:pt x="18987" y="1213"/>
                  <a:pt x="18693" y="0"/>
                  <a:pt x="18334" y="0"/>
                </a:cubicBezTo>
                <a:lnTo>
                  <a:pt x="648" y="0"/>
                </a:lnTo>
                <a:close/>
              </a:path>
            </a:pathLst>
          </a:custGeom>
          <a:solidFill>
            <a:srgbClr val="FFBB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" name="这还久？"/>
          <p:cNvSpPr txBox="1"/>
          <p:nvPr/>
        </p:nvSpPr>
        <p:spPr>
          <a:xfrm>
            <a:off x="8404552" y="5029239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这还久</a:t>
            </a:r>
            <a:r>
              <a:rPr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59" name="Callout"/>
          <p:cNvSpPr/>
          <p:nvPr/>
        </p:nvSpPr>
        <p:spPr>
          <a:xfrm>
            <a:off x="2775926" y="6089758"/>
            <a:ext cx="343693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rgbClr val="FFBB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588238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我跟老板说今天就能上"/>
          <p:cNvSpPr txBox="1"/>
          <p:nvPr/>
        </p:nvSpPr>
        <p:spPr>
          <a:xfrm>
            <a:off x="3135693" y="6123185"/>
            <a:ext cx="302566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我跟老板说今天就能上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6917748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Callout"/>
          <p:cNvSpPr/>
          <p:nvPr/>
        </p:nvSpPr>
        <p:spPr>
          <a:xfrm>
            <a:off x="8042602" y="7118775"/>
            <a:ext cx="231060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" y="0"/>
                </a:moveTo>
                <a:cubicBezTo>
                  <a:pt x="267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67" y="21600"/>
                  <a:pt x="597" y="21600"/>
                </a:cubicBezTo>
                <a:lnTo>
                  <a:pt x="18591" y="21600"/>
                </a:lnTo>
                <a:cubicBezTo>
                  <a:pt x="18922" y="21600"/>
                  <a:pt x="19188" y="20387"/>
                  <a:pt x="19188" y="18883"/>
                </a:cubicBezTo>
                <a:lnTo>
                  <a:pt x="19188" y="16251"/>
                </a:lnTo>
                <a:lnTo>
                  <a:pt x="21600" y="10800"/>
                </a:lnTo>
                <a:lnTo>
                  <a:pt x="19188" y="5349"/>
                </a:lnTo>
                <a:lnTo>
                  <a:pt x="19188" y="2717"/>
                </a:lnTo>
                <a:cubicBezTo>
                  <a:pt x="19188" y="1213"/>
                  <a:pt x="18922" y="0"/>
                  <a:pt x="18591" y="0"/>
                </a:cubicBezTo>
                <a:lnTo>
                  <a:pt x="597" y="0"/>
                </a:lnTo>
                <a:close/>
              </a:path>
            </a:pathLst>
          </a:custGeom>
          <a:solidFill>
            <a:srgbClr val="FFBB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那你来做吧"/>
          <p:cNvSpPr txBox="1"/>
          <p:nvPr/>
        </p:nvSpPr>
        <p:spPr>
          <a:xfrm>
            <a:off x="8336488" y="7158552"/>
            <a:ext cx="169743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那你来做吧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这个需求做要几天呢？"/>
          <p:cNvSpPr txBox="1"/>
          <p:nvPr/>
        </p:nvSpPr>
        <p:spPr>
          <a:xfrm>
            <a:off x="3236944" y="1352899"/>
            <a:ext cx="2908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这个需求做要几天呢？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0342" y="719566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allout"/>
          <p:cNvSpPr/>
          <p:nvPr/>
        </p:nvSpPr>
        <p:spPr>
          <a:xfrm>
            <a:off x="5170658" y="926944"/>
            <a:ext cx="517366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7" y="0"/>
                </a:moveTo>
                <a:cubicBezTo>
                  <a:pt x="11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19" y="21600"/>
                  <a:pt x="267" y="21600"/>
                </a:cubicBezTo>
                <a:lnTo>
                  <a:pt x="20255" y="21600"/>
                </a:lnTo>
                <a:cubicBezTo>
                  <a:pt x="20402" y="21600"/>
                  <a:pt x="20521" y="20387"/>
                  <a:pt x="20521" y="18883"/>
                </a:cubicBezTo>
                <a:lnTo>
                  <a:pt x="20521" y="16065"/>
                </a:lnTo>
                <a:lnTo>
                  <a:pt x="21600" y="10614"/>
                </a:lnTo>
                <a:lnTo>
                  <a:pt x="20521" y="5164"/>
                </a:lnTo>
                <a:lnTo>
                  <a:pt x="20521" y="2717"/>
                </a:lnTo>
                <a:cubicBezTo>
                  <a:pt x="20521" y="1213"/>
                  <a:pt x="20402" y="0"/>
                  <a:pt x="20255" y="0"/>
                </a:cubicBezTo>
                <a:lnTo>
                  <a:pt x="267" y="0"/>
                </a:lnTo>
                <a:close/>
              </a:path>
            </a:pathLst>
          </a:custGeom>
          <a:solidFill>
            <a:srgbClr val="FFBB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0" name="这个搜索输入框有没有字数限制？"/>
          <p:cNvSpPr txBox="1"/>
          <p:nvPr/>
        </p:nvSpPr>
        <p:spPr>
          <a:xfrm>
            <a:off x="5560091" y="960371"/>
            <a:ext cx="439479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这个搜索输入框有没有字数限制</a:t>
            </a:r>
            <a:r>
              <a:rPr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71" name="Callout"/>
          <p:cNvSpPr/>
          <p:nvPr/>
        </p:nvSpPr>
        <p:spPr>
          <a:xfrm>
            <a:off x="2640594" y="1889454"/>
            <a:ext cx="2128839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77" y="0"/>
                </a:moveTo>
                <a:cubicBezTo>
                  <a:pt x="2818" y="0"/>
                  <a:pt x="2529" y="1213"/>
                  <a:pt x="2529" y="2717"/>
                </a:cubicBezTo>
                <a:lnTo>
                  <a:pt x="2529" y="5079"/>
                </a:lnTo>
                <a:lnTo>
                  <a:pt x="0" y="10547"/>
                </a:lnTo>
                <a:lnTo>
                  <a:pt x="2529" y="15997"/>
                </a:lnTo>
                <a:lnTo>
                  <a:pt x="2529" y="18883"/>
                </a:lnTo>
                <a:cubicBezTo>
                  <a:pt x="2529" y="20387"/>
                  <a:pt x="2818" y="21600"/>
                  <a:pt x="3177" y="21600"/>
                </a:cubicBezTo>
                <a:lnTo>
                  <a:pt x="20952" y="21600"/>
                </a:lnTo>
                <a:cubicBezTo>
                  <a:pt x="21311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11" y="0"/>
                  <a:pt x="20952" y="0"/>
                </a:cubicBezTo>
                <a:lnTo>
                  <a:pt x="3177" y="0"/>
                </a:lnTo>
                <a:close/>
              </a:path>
            </a:pathLst>
          </a:custGeom>
          <a:solidFill>
            <a:srgbClr val="FFBB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135" y="1682076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呃，我想想"/>
          <p:cNvSpPr txBox="1"/>
          <p:nvPr/>
        </p:nvSpPr>
        <p:spPr>
          <a:xfrm>
            <a:off x="3052012" y="1935581"/>
            <a:ext cx="1697435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呃，我想想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8442" y="2732987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Callout"/>
          <p:cNvSpPr/>
          <p:nvPr/>
        </p:nvSpPr>
        <p:spPr>
          <a:xfrm>
            <a:off x="5364443" y="2732997"/>
            <a:ext cx="4991101" cy="92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668"/>
                  <a:pt x="0" y="1496"/>
                </a:cubicBezTo>
                <a:lnTo>
                  <a:pt x="0" y="20104"/>
                </a:lnTo>
                <a:cubicBezTo>
                  <a:pt x="0" y="20932"/>
                  <a:pt x="123" y="21600"/>
                  <a:pt x="277" y="21600"/>
                </a:cubicBezTo>
                <a:lnTo>
                  <a:pt x="20157" y="21600"/>
                </a:lnTo>
                <a:cubicBezTo>
                  <a:pt x="20310" y="21600"/>
                  <a:pt x="20434" y="20932"/>
                  <a:pt x="20434" y="20104"/>
                </a:cubicBezTo>
                <a:lnTo>
                  <a:pt x="20434" y="15245"/>
                </a:lnTo>
                <a:lnTo>
                  <a:pt x="21600" y="12245"/>
                </a:lnTo>
                <a:lnTo>
                  <a:pt x="20434" y="9253"/>
                </a:lnTo>
                <a:lnTo>
                  <a:pt x="20434" y="1496"/>
                </a:lnTo>
                <a:cubicBezTo>
                  <a:pt x="20434" y="668"/>
                  <a:pt x="20310" y="0"/>
                  <a:pt x="20157" y="0"/>
                </a:cubicBezTo>
                <a:lnTo>
                  <a:pt x="277" y="0"/>
                </a:lnTo>
                <a:close/>
              </a:path>
            </a:pathLst>
          </a:custGeom>
          <a:solidFill>
            <a:srgbClr val="FFBB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6" name="这里标题如果太长，是用省略号代替还是直接截断？"/>
          <p:cNvSpPr txBox="1"/>
          <p:nvPr/>
        </p:nvSpPr>
        <p:spPr>
          <a:xfrm>
            <a:off x="5496126" y="2804514"/>
            <a:ext cx="422994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这里标题如果太长，是用省略号代替还是直接截断</a:t>
            </a:r>
            <a:r>
              <a:rPr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77" name="Callout"/>
          <p:cNvSpPr/>
          <p:nvPr/>
        </p:nvSpPr>
        <p:spPr>
          <a:xfrm>
            <a:off x="2620478" y="3984072"/>
            <a:ext cx="316461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rgbClr val="FFBB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135" y="3815804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哈哈，这个我也想想"/>
          <p:cNvSpPr txBox="1"/>
          <p:nvPr/>
        </p:nvSpPr>
        <p:spPr>
          <a:xfrm>
            <a:off x="2942145" y="4017499"/>
            <a:ext cx="302566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哈哈，这个我也想想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0342" y="468455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Callout"/>
          <p:cNvSpPr/>
          <p:nvPr/>
        </p:nvSpPr>
        <p:spPr>
          <a:xfrm>
            <a:off x="5377887" y="4885580"/>
            <a:ext cx="4991101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23" y="21600"/>
                  <a:pt x="277" y="21600"/>
                </a:cubicBezTo>
                <a:lnTo>
                  <a:pt x="20209" y="21600"/>
                </a:lnTo>
                <a:cubicBezTo>
                  <a:pt x="20362" y="21600"/>
                  <a:pt x="20485" y="20387"/>
                  <a:pt x="20485" y="18883"/>
                </a:cubicBezTo>
                <a:lnTo>
                  <a:pt x="20485" y="16251"/>
                </a:lnTo>
                <a:lnTo>
                  <a:pt x="21600" y="10800"/>
                </a:lnTo>
                <a:lnTo>
                  <a:pt x="20485" y="5349"/>
                </a:lnTo>
                <a:lnTo>
                  <a:pt x="20485" y="2717"/>
                </a:lnTo>
                <a:cubicBezTo>
                  <a:pt x="20485" y="1213"/>
                  <a:pt x="20362" y="0"/>
                  <a:pt x="20209" y="0"/>
                </a:cubicBezTo>
                <a:lnTo>
                  <a:pt x="277" y="0"/>
                </a:lnTo>
                <a:close/>
              </a:path>
            </a:pathLst>
          </a:custGeom>
          <a:solidFill>
            <a:srgbClr val="FFBB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2" name="这个新闻列表的排序规则是什么？"/>
          <p:cNvSpPr txBox="1"/>
          <p:nvPr/>
        </p:nvSpPr>
        <p:spPr>
          <a:xfrm>
            <a:off x="5530058" y="4925357"/>
            <a:ext cx="4353323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这个新闻列表的排序规则是什么</a:t>
            </a:r>
            <a:r>
              <a:rPr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84" name="Callout"/>
          <p:cNvSpPr/>
          <p:nvPr/>
        </p:nvSpPr>
        <p:spPr>
          <a:xfrm>
            <a:off x="2658578" y="5837454"/>
            <a:ext cx="2772172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77" y="0"/>
                </a:moveTo>
                <a:cubicBezTo>
                  <a:pt x="1901" y="0"/>
                  <a:pt x="1679" y="1213"/>
                  <a:pt x="1679" y="2717"/>
                </a:cubicBezTo>
                <a:lnTo>
                  <a:pt x="1679" y="5940"/>
                </a:lnTo>
                <a:lnTo>
                  <a:pt x="0" y="11374"/>
                </a:lnTo>
                <a:lnTo>
                  <a:pt x="1679" y="16807"/>
                </a:lnTo>
                <a:lnTo>
                  <a:pt x="1679" y="18883"/>
                </a:lnTo>
                <a:cubicBezTo>
                  <a:pt x="1679" y="20387"/>
                  <a:pt x="1901" y="21600"/>
                  <a:pt x="2177" y="21600"/>
                </a:cubicBezTo>
                <a:lnTo>
                  <a:pt x="21099" y="21600"/>
                </a:lnTo>
                <a:cubicBezTo>
                  <a:pt x="21375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75" y="0"/>
                  <a:pt x="21099" y="0"/>
                </a:cubicBezTo>
                <a:lnTo>
                  <a:pt x="2177" y="0"/>
                </a:lnTo>
                <a:close/>
              </a:path>
            </a:pathLst>
          </a:custGeom>
          <a:solidFill>
            <a:srgbClr val="FFBB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7711" y="5630076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按时间排就行了"/>
          <p:cNvSpPr txBox="1"/>
          <p:nvPr/>
        </p:nvSpPr>
        <p:spPr>
          <a:xfrm>
            <a:off x="2980245" y="5870881"/>
            <a:ext cx="2128838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按时间排就行了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7" name="Callout"/>
          <p:cNvSpPr/>
          <p:nvPr/>
        </p:nvSpPr>
        <p:spPr>
          <a:xfrm>
            <a:off x="5403287" y="6648586"/>
            <a:ext cx="49911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713"/>
                  <a:pt x="0" y="1598"/>
                </a:cubicBezTo>
                <a:lnTo>
                  <a:pt x="0" y="20002"/>
                </a:lnTo>
                <a:cubicBezTo>
                  <a:pt x="0" y="20887"/>
                  <a:pt x="123" y="21600"/>
                  <a:pt x="277" y="21600"/>
                </a:cubicBezTo>
                <a:lnTo>
                  <a:pt x="20209" y="21600"/>
                </a:lnTo>
                <a:cubicBezTo>
                  <a:pt x="20362" y="21600"/>
                  <a:pt x="20485" y="20887"/>
                  <a:pt x="20485" y="20002"/>
                </a:cubicBezTo>
                <a:lnTo>
                  <a:pt x="20485" y="14066"/>
                </a:lnTo>
                <a:lnTo>
                  <a:pt x="21600" y="10860"/>
                </a:lnTo>
                <a:lnTo>
                  <a:pt x="20485" y="7653"/>
                </a:lnTo>
                <a:lnTo>
                  <a:pt x="20485" y="1598"/>
                </a:lnTo>
                <a:cubicBezTo>
                  <a:pt x="20485" y="713"/>
                  <a:pt x="20362" y="0"/>
                  <a:pt x="20209" y="0"/>
                </a:cubicBezTo>
                <a:lnTo>
                  <a:pt x="277" y="0"/>
                </a:lnTo>
                <a:close/>
              </a:path>
            </a:pathLst>
          </a:custGeom>
          <a:solidFill>
            <a:srgbClr val="FFBB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8" name="只考虑时间因素？用户看过之后再刷新展示什么样内容？"/>
          <p:cNvSpPr txBox="1"/>
          <p:nvPr/>
        </p:nvSpPr>
        <p:spPr>
          <a:xfrm>
            <a:off x="5555458" y="6690536"/>
            <a:ext cx="4353323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只考虑时间因素？用户看过之后再刷新展示什么样内容</a:t>
            </a:r>
            <a:r>
              <a:rPr dirty="0">
                <a:solidFill>
                  <a:schemeClr val="tx1"/>
                </a:solidFill>
              </a:rPr>
              <a:t>？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8442" y="6619009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allout"/>
          <p:cNvSpPr/>
          <p:nvPr/>
        </p:nvSpPr>
        <p:spPr>
          <a:xfrm>
            <a:off x="2614691" y="7710498"/>
            <a:ext cx="3025776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5" y="0"/>
                </a:moveTo>
                <a:cubicBezTo>
                  <a:pt x="1742" y="0"/>
                  <a:pt x="1538" y="1213"/>
                  <a:pt x="1538" y="2717"/>
                </a:cubicBezTo>
                <a:lnTo>
                  <a:pt x="1538" y="5940"/>
                </a:lnTo>
                <a:lnTo>
                  <a:pt x="0" y="11374"/>
                </a:lnTo>
                <a:lnTo>
                  <a:pt x="1538" y="16807"/>
                </a:lnTo>
                <a:lnTo>
                  <a:pt x="1538" y="18883"/>
                </a:lnTo>
                <a:cubicBezTo>
                  <a:pt x="1538" y="20387"/>
                  <a:pt x="1742" y="21600"/>
                  <a:pt x="1995" y="21600"/>
                </a:cubicBezTo>
                <a:lnTo>
                  <a:pt x="21144" y="21600"/>
                </a:lnTo>
                <a:cubicBezTo>
                  <a:pt x="21396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96" y="0"/>
                  <a:pt x="21144" y="0"/>
                </a:cubicBezTo>
                <a:lnTo>
                  <a:pt x="1995" y="0"/>
                </a:lnTo>
                <a:close/>
              </a:path>
            </a:pathLst>
          </a:custGeom>
          <a:solidFill>
            <a:srgbClr val="FFBB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3824" y="750312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哦！我去再研究一下"/>
          <p:cNvSpPr txBox="1"/>
          <p:nvPr/>
        </p:nvSpPr>
        <p:spPr>
          <a:xfrm>
            <a:off x="2936358" y="7743925"/>
            <a:ext cx="2772172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哦！我去再研究一下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15742" y="818507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Callout"/>
          <p:cNvSpPr/>
          <p:nvPr/>
        </p:nvSpPr>
        <p:spPr>
          <a:xfrm>
            <a:off x="6030375" y="8392449"/>
            <a:ext cx="433861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4" y="0"/>
                </a:moveTo>
                <a:cubicBezTo>
                  <a:pt x="14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49" y="21600"/>
                  <a:pt x="334" y="21600"/>
                </a:cubicBezTo>
                <a:lnTo>
                  <a:pt x="19919" y="21600"/>
                </a:lnTo>
                <a:cubicBezTo>
                  <a:pt x="20104" y="21600"/>
                  <a:pt x="20253" y="20387"/>
                  <a:pt x="20253" y="18883"/>
                </a:cubicBezTo>
                <a:lnTo>
                  <a:pt x="20253" y="16251"/>
                </a:lnTo>
                <a:lnTo>
                  <a:pt x="21600" y="10800"/>
                </a:lnTo>
                <a:lnTo>
                  <a:pt x="20253" y="5349"/>
                </a:lnTo>
                <a:lnTo>
                  <a:pt x="20253" y="2717"/>
                </a:lnTo>
                <a:cubicBezTo>
                  <a:pt x="20253" y="1213"/>
                  <a:pt x="20104" y="0"/>
                  <a:pt x="19919" y="0"/>
                </a:cubicBezTo>
                <a:lnTo>
                  <a:pt x="334" y="0"/>
                </a:lnTo>
                <a:close/>
              </a:path>
            </a:pathLst>
          </a:custGeom>
          <a:solidFill>
            <a:srgbClr val="FFBB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5" name="你能不能把需求搞明白了？！"/>
          <p:cNvSpPr txBox="1"/>
          <p:nvPr/>
        </p:nvSpPr>
        <p:spPr>
          <a:xfrm>
            <a:off x="6187099" y="8425876"/>
            <a:ext cx="375508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你能不能把需求搞明白了</a:t>
            </a:r>
            <a:r>
              <a:rPr dirty="0">
                <a:solidFill>
                  <a:schemeClr val="tx1"/>
                </a:solidFill>
              </a:rPr>
              <a:t>？！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50761575&amp;di=98f0d058d19bfc0747279ff020f7f197&amp;imgtype=jpg&amp;er=1&amp;src=http%3A%2F%2Fimg.tukexw.com%2Fimg%2Fc953e91b0d7b8363.jpg">
            <a:extLst>
              <a:ext uri="{FF2B5EF4-FFF2-40B4-BE49-F238E27FC236}">
                <a16:creationId xmlns:a16="http://schemas.microsoft.com/office/drawing/2014/main" id="{25228C76-73CD-4C25-A571-562A2B0C2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50" y="34480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CB7A81D-09A2-4EF8-8104-39B8CFF4F410}"/>
              </a:ext>
            </a:extLst>
          </p:cNvPr>
          <p:cNvSpPr txBox="1"/>
          <p:nvPr/>
        </p:nvSpPr>
        <p:spPr>
          <a:xfrm>
            <a:off x="4708598" y="3312470"/>
            <a:ext cx="67941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PM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3668421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所有的需求思考了吗？…"/>
          <p:cNvSpPr txBox="1"/>
          <p:nvPr/>
        </p:nvSpPr>
        <p:spPr>
          <a:xfrm>
            <a:off x="2020847" y="4311850"/>
            <a:ext cx="10556390" cy="288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所有的需求思考了吗</a:t>
            </a:r>
            <a:r>
              <a:rPr sz="320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先定上线时间，再告诉研发，这个流程是否合理</a:t>
            </a:r>
            <a:r>
              <a:rPr sz="320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需求是否已经足够详细和全面</a:t>
            </a:r>
            <a:r>
              <a:rPr sz="320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56A892-FBFC-4502-A159-996A36FADE76}"/>
              </a:ext>
            </a:extLst>
          </p:cNvPr>
          <p:cNvSpPr txBox="1"/>
          <p:nvPr/>
        </p:nvSpPr>
        <p:spPr>
          <a:xfrm rot="18596238">
            <a:off x="-2199719" y="1457969"/>
            <a:ext cx="863790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QUESTION </a:t>
            </a:r>
          </a:p>
        </p:txBody>
      </p:sp>
      <p:sp>
        <p:nvSpPr>
          <p:cNvPr id="197" name="三段出三问"/>
          <p:cNvSpPr txBox="1"/>
          <p:nvPr/>
        </p:nvSpPr>
        <p:spPr>
          <a:xfrm>
            <a:off x="1922462" y="1609742"/>
            <a:ext cx="896310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段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子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问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一些技术术语"/>
          <p:cNvSpPr txBox="1"/>
          <p:nvPr/>
        </p:nvSpPr>
        <p:spPr>
          <a:xfrm>
            <a:off x="3358910" y="495283"/>
            <a:ext cx="6286979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8000" dirty="0" err="1">
                <a:latin typeface="黑体" panose="02010609060101010101" pitchFamily="49" charset="-122"/>
                <a:ea typeface="黑体" panose="02010609060101010101" pitchFamily="49" charset="-122"/>
              </a:rPr>
              <a:t>一些技术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词汇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2F35F9-D299-43F9-9998-070C2F17BB4B}"/>
              </a:ext>
            </a:extLst>
          </p:cNvPr>
          <p:cNvSpPr txBox="1"/>
          <p:nvPr/>
        </p:nvSpPr>
        <p:spPr>
          <a:xfrm rot="18596238">
            <a:off x="7060028" y="6874921"/>
            <a:ext cx="863790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TECH </a:t>
            </a:r>
          </a:p>
        </p:txBody>
      </p:sp>
      <p:sp>
        <p:nvSpPr>
          <p:cNvPr id="201" name="接口/API : 就像功能的开关，比如：开关灯。…"/>
          <p:cNvSpPr txBox="1"/>
          <p:nvPr/>
        </p:nvSpPr>
        <p:spPr>
          <a:xfrm>
            <a:off x="771001" y="2151074"/>
            <a:ext cx="11462795" cy="669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接口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/API : </a:t>
            </a: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就像功能的开关，比如：开关灯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： 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存</a:t>
            </a: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放数据的仓库。如果数据是水，数据库就是水库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服务：按某种维度划分的功能的集合。比如，去餐厅吃饭，做饭服务的是厨师，上菜服务的是传菜员，接待服务的是接待员等等。往大看，餐厅本身也是一种服务，更高维度的服务；往小看，做饭的厨师还有面点厨师、川菜厨师等等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写死的（静态的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）：</a:t>
            </a: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写在前端代码里的内容，必须通过发布代码才能改变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没写死的（动态的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）：</a:t>
            </a: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内容是从接口获取到的，不需要重新发布代码可以随时改变的，通常会有配套的后端管理系统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A/B test：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两个版本同时在线，某一部分人只能用到某一个版本。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URL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：找一个网页、一张图片、一个文件等等的地址。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SDK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：功能的集合，就像一个工具箱。</a:t>
            </a:r>
            <a:endParaRPr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项目开发完整流程"/>
          <p:cNvSpPr txBox="1"/>
          <p:nvPr/>
        </p:nvSpPr>
        <p:spPr>
          <a:xfrm>
            <a:off x="872086" y="668036"/>
            <a:ext cx="502701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项目开发完整流程</a:t>
            </a:r>
            <a:endParaRPr sz="48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8977" y="-50713"/>
            <a:ext cx="3410714" cy="980431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DF2DA17-2142-427D-87A9-F29C314422FA}"/>
              </a:ext>
            </a:extLst>
          </p:cNvPr>
          <p:cNvSpPr txBox="1"/>
          <p:nvPr/>
        </p:nvSpPr>
        <p:spPr>
          <a:xfrm rot="16200000">
            <a:off x="-1379732" y="4646795"/>
            <a:ext cx="863790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PROJECT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429</Words>
  <Application>Microsoft Office PowerPoint</Application>
  <PresentationFormat>自定义</PresentationFormat>
  <Paragraphs>138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ArialUnicodeMS</vt:lpstr>
      <vt:lpstr>Helvetica Light</vt:lpstr>
      <vt:lpstr>Helvetica Neue</vt:lpstr>
      <vt:lpstr>Helvetica Neue Light</vt:lpstr>
      <vt:lpstr>Helvetica Neue Medium</vt:lpstr>
      <vt:lpstr>Helvetica Neue Thin</vt:lpstr>
      <vt:lpstr>黑体</vt:lpstr>
      <vt:lpstr>迷你简平黑</vt:lpstr>
      <vt:lpstr>Arial</vt:lpstr>
      <vt:lpstr>Broadway</vt:lpstr>
      <vt:lpstr>Stencil</vt:lpstr>
      <vt:lpstr>Times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Azure</cp:lastModifiedBy>
  <cp:revision>145</cp:revision>
  <dcterms:modified xsi:type="dcterms:W3CDTF">2019-02-14T16:05:51Z</dcterms:modified>
</cp:coreProperties>
</file>